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741" r:id="rId2"/>
    <p:sldId id="1099" r:id="rId3"/>
    <p:sldId id="1101" r:id="rId4"/>
    <p:sldId id="1098" r:id="rId5"/>
    <p:sldId id="1100" r:id="rId6"/>
    <p:sldId id="1105" r:id="rId7"/>
    <p:sldId id="1109" r:id="rId8"/>
    <p:sldId id="1110" r:id="rId9"/>
    <p:sldId id="1111" r:id="rId10"/>
    <p:sldId id="1112" r:id="rId11"/>
    <p:sldId id="1113" r:id="rId12"/>
    <p:sldId id="1108" r:id="rId13"/>
    <p:sldId id="1106" r:id="rId14"/>
    <p:sldId id="1107" r:id="rId15"/>
    <p:sldId id="1102" r:id="rId16"/>
    <p:sldId id="1103" r:id="rId17"/>
    <p:sldId id="1083" r:id="rId18"/>
    <p:sldId id="1063" r:id="rId19"/>
    <p:sldId id="1087" r:id="rId20"/>
    <p:sldId id="1092" r:id="rId21"/>
    <p:sldId id="1062" r:id="rId22"/>
    <p:sldId id="1084" r:id="rId23"/>
    <p:sldId id="1091" r:id="rId24"/>
    <p:sldId id="1065" r:id="rId25"/>
    <p:sldId id="1078" r:id="rId26"/>
    <p:sldId id="1094" r:id="rId27"/>
    <p:sldId id="1066" r:id="rId28"/>
    <p:sldId id="1090" r:id="rId29"/>
    <p:sldId id="1115" r:id="rId30"/>
    <p:sldId id="1114" r:id="rId31"/>
    <p:sldId id="1045" r:id="rId32"/>
    <p:sldId id="1095" r:id="rId3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3486A8-AD29-4C8F-A5B6-4B54D6C06A31}">
          <p14:sldIdLst>
            <p14:sldId id="741"/>
            <p14:sldId id="1099"/>
            <p14:sldId id="1101"/>
            <p14:sldId id="1098"/>
            <p14:sldId id="1100"/>
            <p14:sldId id="1105"/>
            <p14:sldId id="1109"/>
            <p14:sldId id="1110"/>
            <p14:sldId id="1111"/>
            <p14:sldId id="1112"/>
            <p14:sldId id="1113"/>
            <p14:sldId id="1108"/>
            <p14:sldId id="1106"/>
            <p14:sldId id="1107"/>
            <p14:sldId id="1102"/>
            <p14:sldId id="1103"/>
            <p14:sldId id="1083"/>
            <p14:sldId id="1063"/>
            <p14:sldId id="1087"/>
            <p14:sldId id="1092"/>
            <p14:sldId id="1062"/>
            <p14:sldId id="1084"/>
            <p14:sldId id="1091"/>
            <p14:sldId id="1065"/>
            <p14:sldId id="1078"/>
            <p14:sldId id="1094"/>
            <p14:sldId id="1066"/>
            <p14:sldId id="1090"/>
            <p14:sldId id="1115"/>
            <p14:sldId id="1114"/>
            <p14:sldId id="1045"/>
            <p14:sldId id="10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sa shell" initials="LS" lastIdx="1" clrIdx="0"/>
  <p:cmAuthor id="1" name="kbooth" initials="k" lastIdx="1" clrIdx="1">
    <p:extLst>
      <p:ext uri="{19B8F6BF-5375-455C-9EA6-DF929625EA0E}">
        <p15:presenceInfo xmlns:p15="http://schemas.microsoft.com/office/powerpoint/2012/main" userId="kboo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4B93E"/>
    <a:srgbClr val="0A2E73"/>
    <a:srgbClr val="C5C5C5"/>
    <a:srgbClr val="F1B83D"/>
    <a:srgbClr val="1D5782"/>
    <a:srgbClr val="FFF4CA"/>
    <a:srgbClr val="A29E00"/>
    <a:srgbClr val="6600CC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1" autoAdjust="0"/>
    <p:restoredTop sz="95501" autoAdjust="0"/>
  </p:normalViewPr>
  <p:slideViewPr>
    <p:cSldViewPr>
      <p:cViewPr varScale="1">
        <p:scale>
          <a:sx n="109" d="100"/>
          <a:sy n="109" d="100"/>
        </p:scale>
        <p:origin x="870" y="36"/>
      </p:cViewPr>
      <p:guideLst>
        <p:guide orient="horz" pos="24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992"/>
    </p:cViewPr>
  </p:sorterViewPr>
  <p:notesViewPr>
    <p:cSldViewPr>
      <p:cViewPr varScale="1">
        <p:scale>
          <a:sx n="87" d="100"/>
          <a:sy n="87" d="100"/>
        </p:scale>
        <p:origin x="2946" y="9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8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B7A7D354-2902-5C4F-BB0F-FCF1ED10C9F1}" type="datetime1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9119179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8" y="9119179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DCE71FCD-C6B4-45BD-BEB5-05C0A35AAD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3182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4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D5767ADA-6C85-E044-B56C-C62B13C8DC27}" type="datetime1">
              <a:rPr lang="en-US" smtClean="0"/>
              <a:t>3/23/2018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6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8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4" y="911948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0455CB8E-2A67-4E50-A214-E38EA17E9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2566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5CB8E-2A67-4E50-A214-E38EA17E9A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92812AA-2967-DE47-AABE-CE673111F076}" type="datetime1">
              <a:rPr lang="en-US" smtClean="0"/>
              <a:t>3/23/2018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63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5CB8E-2A67-4E50-A214-E38EA17E9A4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95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5CB8E-2A67-4E50-A214-E38EA17E9A4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87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5CB8E-2A67-4E50-A214-E38EA17E9A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06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5CB8E-2A67-4E50-A214-E38EA17E9A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46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5CB8E-2A67-4E50-A214-E38EA17E9A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44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5CB8E-2A67-4E50-A214-E38EA17E9A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63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5CB8E-2A67-4E50-A214-E38EA17E9A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87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5CB8E-2A67-4E50-A214-E38EA17E9A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04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5CB8E-2A67-4E50-A214-E38EA17E9A4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33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5CB8E-2A67-4E50-A214-E38EA17E9A4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51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53214"/>
            <a:ext cx="914400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California Community Colleges – Chancellor’s Office  | 114 Colleges  |  72 Districts  |  2.6 Million Students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74959"/>
            <a:ext cx="2476500" cy="2476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05014"/>
            <a:ext cx="7772400" cy="1470025"/>
          </a:xfrm>
        </p:spPr>
        <p:txBody>
          <a:bodyPr>
            <a:normAutofit/>
          </a:bodyPr>
          <a:lstStyle>
            <a:lvl1pPr algn="ctr">
              <a:defRPr sz="4000" baseline="0"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48369" y="3876794"/>
            <a:ext cx="3005137" cy="199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89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7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6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5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7014"/>
            <a:ext cx="9144000" cy="365125"/>
          </a:xfrm>
        </p:spPr>
        <p:txBody>
          <a:bodyPr/>
          <a:lstStyle/>
          <a:p>
            <a:r>
              <a:rPr lang="en-US" dirty="0"/>
              <a:t>California Community Colleges – Chancellor’s Office  | 114 Colleges  |  72 Districts  |  2.6 Million Students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46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114 Colleges  |  72 Districts  |  2.6 Million Students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91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114 Colleges  |  72 Districts  |  2.6 Million Students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86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114 Colleges  |  72 Districts  |  2.6 Million Students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2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114 Colleges  |  72 Districts  |  2.6 Million Students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6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spcBef>
                <a:spcPts val="300"/>
              </a:spcBef>
            </a:pPr>
            <a:r>
              <a:rPr lang="en-US" b="1" dirty="0"/>
              <a:t>California Community Colleges – Chancellor’s Office  | 114 Colleges  |  72 Districts  |  2.6 Million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21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5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6" y="6629400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8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3627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6400800"/>
            <a:ext cx="9144000" cy="533400"/>
          </a:xfrm>
          <a:prstGeom prst="rect">
            <a:avLst/>
          </a:prstGeom>
          <a:solidFill>
            <a:srgbClr val="0A2E7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5488" y="49412"/>
            <a:ext cx="7842312" cy="96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31064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DCE2EF"/>
                </a:solidFill>
              </a:defRPr>
            </a:lvl1pPr>
          </a:lstStyle>
          <a:p>
            <a:pPr>
              <a:spcBef>
                <a:spcPts val="300"/>
              </a:spcBef>
            </a:pPr>
            <a:r>
              <a:rPr lang="en-US" b="1" dirty="0">
                <a:solidFill>
                  <a:srgbClr val="F1B83D"/>
                </a:solidFill>
              </a:rPr>
              <a:t>California Community Colleges – Chancellor’s Office  | 114 Colleges  |  72 Districts  |  2.6 Million Students</a:t>
            </a:r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76200" y="5105400"/>
            <a:ext cx="91440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2" charset="0"/>
                <a:ea typeface="SimSun" charset="-122"/>
              </a:defRPr>
            </a:lvl9pPr>
          </a:lstStyle>
          <a:p>
            <a:pPr algn="ctr">
              <a:spcBef>
                <a:spcPts val="300"/>
              </a:spcBef>
              <a:buClrTx/>
              <a:buFontTx/>
              <a:buNone/>
            </a:pPr>
            <a:endParaRPr lang="en-US" sz="1200" b="1" dirty="0">
              <a:solidFill>
                <a:srgbClr val="1E3D5C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6" y="6606435"/>
            <a:ext cx="381001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fld id="{43051941-4126-4597-8895-D29A2A3BA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0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1941-4126-4597-8895-D29A2A3BA6C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18000" y="5926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79600" y="936086"/>
            <a:ext cx="4876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Fostering Data Conversations that Support Guided Pathways Planning</a:t>
            </a:r>
            <a:br>
              <a:rPr lang="en-US" sz="4800" b="1" dirty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endParaRPr lang="en-US" sz="4800" b="1" dirty="0">
              <a:solidFill>
                <a:srgbClr val="00206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sz="2400" b="1" dirty="0">
                <a:solidFill>
                  <a:srgbClr val="F4B93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Download this presentation:</a:t>
            </a:r>
          </a:p>
          <a:p>
            <a:r>
              <a:rPr lang="en-US" sz="2400" b="1" dirty="0">
                <a:solidFill>
                  <a:srgbClr val="F4B93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bit.ly/</a:t>
            </a:r>
            <a:r>
              <a:rPr lang="en-US" sz="2400" b="1" dirty="0" err="1">
                <a:solidFill>
                  <a:srgbClr val="F4B93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gfsf</a:t>
            </a:r>
            <a:r>
              <a:rPr lang="en-US" sz="2400" b="1" dirty="0">
                <a:solidFill>
                  <a:srgbClr val="F4B93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-data</a:t>
            </a:r>
          </a:p>
          <a:p>
            <a:endParaRPr lang="en-US" sz="4800" b="1" dirty="0">
              <a:solidFill>
                <a:srgbClr val="F9A807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813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1066800" y="282743"/>
            <a:ext cx="8001000" cy="6316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</a:rPr>
              <a:t>Evaluate Basic Skills Practices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31064"/>
            <a:ext cx="9144000" cy="365125"/>
          </a:xfrm>
        </p:spPr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1F3DB9-09F8-491F-8253-ED642DAFC0AE}"/>
              </a:ext>
            </a:extLst>
          </p:cNvPr>
          <p:cNvSpPr txBox="1"/>
          <p:nvPr/>
        </p:nvSpPr>
        <p:spPr>
          <a:xfrm>
            <a:off x="0" y="5968106"/>
            <a:ext cx="2209800" cy="369332"/>
          </a:xfrm>
          <a:prstGeom prst="rect">
            <a:avLst/>
          </a:prstGeom>
          <a:solidFill>
            <a:srgbClr val="0A2E73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Guided Pathways Tab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F80799-FE9C-4BDB-80E6-3DEA40EEB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1995487"/>
            <a:ext cx="773430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1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1143000" y="305996"/>
            <a:ext cx="7842312" cy="6316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</a:rPr>
              <a:t>Evaluate Basic Skills Practices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165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31064"/>
            <a:ext cx="9144000" cy="365125"/>
          </a:xfrm>
        </p:spPr>
        <p:txBody>
          <a:bodyPr/>
          <a:lstStyle/>
          <a:p>
            <a:r>
              <a:rPr lang="en-US" dirty="0">
                <a:latin typeface="Calibri"/>
              </a:rPr>
              <a:t>California Community Colleges – Chancellor’s Office  | 114 Colleges  |  72 Districts  |  2.1 Million Students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952500" y="1666240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This information could be used to discuss issues such as:</a:t>
            </a:r>
          </a:p>
          <a:p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How is college readiness evaluated for most students?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Why are English results so much better than math?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What types of curriculum are students expected to complete?</a:t>
            </a:r>
          </a:p>
        </p:txBody>
      </p:sp>
    </p:spTree>
    <p:extLst>
      <p:ext uri="{BB962C8B-B14F-4D97-AF65-F5344CB8AC3E}">
        <p14:creationId xmlns:p14="http://schemas.microsoft.com/office/powerpoint/2010/main" val="51027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4) Do we have strong on-ramps to Transfer for high school </a:t>
            </a:r>
            <a:r>
              <a:rPr lang="en-US" dirty="0" err="1"/>
              <a:t>Cte</a:t>
            </a:r>
            <a:r>
              <a:rPr lang="en-US" dirty="0"/>
              <a:t> students?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Conversations: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1941-4126-4597-8895-D29A2A3BA6C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1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1066800" y="282743"/>
            <a:ext cx="8001000" cy="6316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</a:rPr>
              <a:t>Examine College Readiness Gaps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31064"/>
            <a:ext cx="9144000" cy="365125"/>
          </a:xfrm>
        </p:spPr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1F3DB9-09F8-491F-8253-ED642DAFC0AE}"/>
              </a:ext>
            </a:extLst>
          </p:cNvPr>
          <p:cNvSpPr txBox="1"/>
          <p:nvPr/>
        </p:nvSpPr>
        <p:spPr>
          <a:xfrm>
            <a:off x="0" y="5968106"/>
            <a:ext cx="2438400" cy="369332"/>
          </a:xfrm>
          <a:prstGeom prst="rect">
            <a:avLst/>
          </a:prstGeom>
          <a:solidFill>
            <a:srgbClr val="0A2E73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K-14 CTE Transition Tab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0EF0B1-8502-48C1-901E-D188CD2FD6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463" y="1460334"/>
            <a:ext cx="6085873" cy="447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1225488" y="282743"/>
            <a:ext cx="7842312" cy="6316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</a:rPr>
              <a:t>Examine College Readiness Gaps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165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31064"/>
            <a:ext cx="9144000" cy="365125"/>
          </a:xfrm>
        </p:spPr>
        <p:txBody>
          <a:bodyPr/>
          <a:lstStyle/>
          <a:p>
            <a:r>
              <a:rPr lang="en-US" dirty="0">
                <a:latin typeface="Calibri"/>
              </a:rPr>
              <a:t>California Community Colleges – Chancellor’s Office  | 114 Colleges  |  72 Districts  |  2.1 Million Students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952500" y="1666240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This information could be used to discuss issues such as:</a:t>
            </a:r>
          </a:p>
          <a:p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How could multiple measures be scaled?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Which math and English skills are needed by CTE students?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Does curriculum or advising need to be aligned with high school partners?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117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5) Are our students entering a pathway in their first year?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Conversations: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1941-4126-4597-8895-D29A2A3BA6C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4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1066800" y="282743"/>
            <a:ext cx="8001000" cy="6316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</a:rPr>
              <a:t>Examine First Year Pathway Progress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31064"/>
            <a:ext cx="9144000" cy="365125"/>
          </a:xfrm>
        </p:spPr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FD4F53-0C59-456F-B1F4-4EC893D4FC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249574"/>
            <a:ext cx="5838825" cy="44577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5AF9DB4-4E75-4127-B80C-DF46E42C2BF9}"/>
              </a:ext>
            </a:extLst>
          </p:cNvPr>
          <p:cNvSpPr txBox="1"/>
          <p:nvPr/>
        </p:nvSpPr>
        <p:spPr>
          <a:xfrm>
            <a:off x="0" y="5968106"/>
            <a:ext cx="2438400" cy="369332"/>
          </a:xfrm>
          <a:prstGeom prst="rect">
            <a:avLst/>
          </a:prstGeom>
          <a:solidFill>
            <a:srgbClr val="0A2E73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K-14 CTE Transition Tab</a:t>
            </a:r>
          </a:p>
        </p:txBody>
      </p:sp>
    </p:spTree>
    <p:extLst>
      <p:ext uri="{BB962C8B-B14F-4D97-AF65-F5344CB8AC3E}">
        <p14:creationId xmlns:p14="http://schemas.microsoft.com/office/powerpoint/2010/main" val="237467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1225488" y="282743"/>
            <a:ext cx="7842312" cy="6316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</a:rPr>
              <a:t>Examine First Year Pathway Progress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165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31064"/>
            <a:ext cx="9144000" cy="365125"/>
          </a:xfrm>
        </p:spPr>
        <p:txBody>
          <a:bodyPr/>
          <a:lstStyle/>
          <a:p>
            <a:r>
              <a:rPr lang="en-US" dirty="0">
                <a:latin typeface="Calibri"/>
              </a:rPr>
              <a:t>California Community Colleges – Chancellor’s Office  | 114 Colleges  |  72 Districts  |  2.1 Million Students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952500" y="1666240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This information could be used to discuss issues such as:</a:t>
            </a:r>
          </a:p>
          <a:p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What is the ideal balance of basic skills and major courses in the first year?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Does scheduling allow students to make progress in a year?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How could students be informed about courses relevant to their major?</a:t>
            </a:r>
          </a:p>
        </p:txBody>
      </p:sp>
    </p:spTree>
    <p:extLst>
      <p:ext uri="{BB962C8B-B14F-4D97-AF65-F5344CB8AC3E}">
        <p14:creationId xmlns:p14="http://schemas.microsoft.com/office/powerpoint/2010/main" val="413775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6) Which pathways are improving earnings?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Conversations: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1941-4126-4597-8895-D29A2A3BA6C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4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1225488" y="282743"/>
            <a:ext cx="7842312" cy="6316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</a:rPr>
              <a:t>Clarify How College Impacts Employment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31064"/>
            <a:ext cx="9144000" cy="365125"/>
          </a:xfrm>
        </p:spPr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4A7485-F02D-4198-BE34-43728065BED2}"/>
              </a:ext>
            </a:extLst>
          </p:cNvPr>
          <p:cNvSpPr txBox="1"/>
          <p:nvPr/>
        </p:nvSpPr>
        <p:spPr>
          <a:xfrm>
            <a:off x="0" y="5968106"/>
            <a:ext cx="3124200" cy="369332"/>
          </a:xfrm>
          <a:prstGeom prst="rect">
            <a:avLst/>
          </a:prstGeom>
          <a:solidFill>
            <a:srgbClr val="0A2E73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Strong Workforce Program Tab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7A4B146-9C0D-4226-98B3-EA82331DFD27}"/>
              </a:ext>
            </a:extLst>
          </p:cNvPr>
          <p:cNvGrpSpPr/>
          <p:nvPr/>
        </p:nvGrpSpPr>
        <p:grpSpPr>
          <a:xfrm>
            <a:off x="1447800" y="1562100"/>
            <a:ext cx="6210300" cy="4038600"/>
            <a:chOff x="1447800" y="1562100"/>
            <a:chExt cx="6210300" cy="403860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7E481871-7A72-46B9-B044-A9B974E42E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818" t="44666"/>
            <a:stretch/>
          </p:blipFill>
          <p:spPr>
            <a:xfrm>
              <a:off x="1485900" y="2438400"/>
              <a:ext cx="6172200" cy="31623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24DD7CF-DDCA-4EDA-BC87-B5C724A0DD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212" b="84667"/>
            <a:stretch/>
          </p:blipFill>
          <p:spPr>
            <a:xfrm>
              <a:off x="1447800" y="1562100"/>
              <a:ext cx="6210300" cy="8763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055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11426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LaunchBoard Tabs</a:t>
            </a:r>
            <a:endParaRPr lang="en-US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31064"/>
            <a:ext cx="9144000" cy="365125"/>
          </a:xfrm>
        </p:spPr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E54974-F0AC-4EF3-9086-C744C6D5B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605" y="1295400"/>
            <a:ext cx="547879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71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1225488" y="282743"/>
            <a:ext cx="7842312" cy="6316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</a:rPr>
              <a:t>Clarify How College Impacts Employment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165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31064"/>
            <a:ext cx="9144000" cy="365125"/>
          </a:xfrm>
        </p:spPr>
        <p:txBody>
          <a:bodyPr/>
          <a:lstStyle/>
          <a:p>
            <a:r>
              <a:rPr lang="en-US" dirty="0">
                <a:latin typeface="Calibri"/>
              </a:rPr>
              <a:t>California Community Colleges – Chancellor’s Office  | 114 Colleges  |  72 Districts  |  2.1 Million Students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952500" y="1460574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This information could be used to discuss issues such as:</a:t>
            </a:r>
          </a:p>
          <a:p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What is enabling or hindering students from getting the jobs they trained for?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Does college seem to be helping students secure economic mobility?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How could more students attain a living wage?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447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7) Where are there equity gaps?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Conversations: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1941-4126-4597-8895-D29A2A3BA6C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1225488" y="282743"/>
            <a:ext cx="7842312" cy="6316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</a:rPr>
              <a:t>Examine Gaps in Access and Success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31064"/>
            <a:ext cx="9144000" cy="365125"/>
          </a:xfrm>
        </p:spPr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5DEDD2-1634-43EA-9D55-B5FF4467889C}"/>
              </a:ext>
            </a:extLst>
          </p:cNvPr>
          <p:cNvSpPr txBox="1"/>
          <p:nvPr/>
        </p:nvSpPr>
        <p:spPr>
          <a:xfrm>
            <a:off x="0" y="5968106"/>
            <a:ext cx="3124200" cy="369332"/>
          </a:xfrm>
          <a:prstGeom prst="rect">
            <a:avLst/>
          </a:prstGeom>
          <a:solidFill>
            <a:srgbClr val="0A2E73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Strong Workforce Program Tab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6F44CA1-E1D2-44F3-BCEE-A0ED9E3F3773}"/>
              </a:ext>
            </a:extLst>
          </p:cNvPr>
          <p:cNvGrpSpPr/>
          <p:nvPr/>
        </p:nvGrpSpPr>
        <p:grpSpPr>
          <a:xfrm>
            <a:off x="1981200" y="1190488"/>
            <a:ext cx="5528896" cy="4616230"/>
            <a:chOff x="1737946" y="1098770"/>
            <a:chExt cx="6000750" cy="5054002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FEA0152D-958E-43B8-89AA-0684AF7801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37946" y="2399922"/>
              <a:ext cx="6000750" cy="375285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BB90353-4343-447B-872D-6B60C20ADB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52600" y="1098770"/>
              <a:ext cx="4857750" cy="13620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778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1225488" y="282743"/>
            <a:ext cx="7842312" cy="6316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</a:rPr>
              <a:t>Focus On How to Close Gaps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165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31064"/>
            <a:ext cx="9144000" cy="365125"/>
          </a:xfrm>
        </p:spPr>
        <p:txBody>
          <a:bodyPr/>
          <a:lstStyle/>
          <a:p>
            <a:r>
              <a:rPr lang="en-US" dirty="0">
                <a:latin typeface="Calibri"/>
              </a:rPr>
              <a:t>California Community Colleges – Chancellor’s Office  | 114 Colleges  |  72 Districts  |  2.1 Million Students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952500" y="1666240"/>
            <a:ext cx="7239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This information could be used to discuss issues such as:</a:t>
            </a:r>
          </a:p>
          <a:p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What is contributing to gaps in student outcomes?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What are lessons learned from programs that have minimized gaps?</a:t>
            </a:r>
          </a:p>
        </p:txBody>
      </p:sp>
    </p:spTree>
    <p:extLst>
      <p:ext uri="{BB962C8B-B14F-4D97-AF65-F5344CB8AC3E}">
        <p14:creationId xmlns:p14="http://schemas.microsoft.com/office/powerpoint/2010/main" val="369875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8) How does my program fit into longer-term pathways?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Conversations: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1941-4126-4597-8895-D29A2A3BA6C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3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990600" y="346370"/>
            <a:ext cx="7842312" cy="6316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00000"/>
                </a:solidFill>
              </a:rPr>
              <a:t>Examine Longer-Term Educational Options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31064"/>
            <a:ext cx="9144000" cy="365125"/>
          </a:xfrm>
        </p:spPr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B59E687-E076-4EA3-A589-1C4E91FDFA93}"/>
              </a:ext>
            </a:extLst>
          </p:cNvPr>
          <p:cNvGrpSpPr>
            <a:grpSpLocks noChangeAspect="1"/>
          </p:cNvGrpSpPr>
          <p:nvPr/>
        </p:nvGrpSpPr>
        <p:grpSpPr>
          <a:xfrm>
            <a:off x="2057400" y="1247081"/>
            <a:ext cx="3776472" cy="4968037"/>
            <a:chOff x="984738" y="228601"/>
            <a:chExt cx="7591425" cy="9414169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7DCE283-4AC3-4139-B967-22F4E87768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2583"/>
            <a:stretch/>
          </p:blipFill>
          <p:spPr>
            <a:xfrm>
              <a:off x="984738" y="228601"/>
              <a:ext cx="7591425" cy="251460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BB16CC0-18F8-4900-A886-C73B4C763D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90800" y="2860970"/>
              <a:ext cx="5105400" cy="6781800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D1BD254-8476-4DAC-AB7F-DB509945B258}"/>
              </a:ext>
            </a:extLst>
          </p:cNvPr>
          <p:cNvSpPr txBox="1"/>
          <p:nvPr/>
        </p:nvSpPr>
        <p:spPr>
          <a:xfrm>
            <a:off x="0" y="5972312"/>
            <a:ext cx="2057400" cy="369332"/>
          </a:xfrm>
          <a:prstGeom prst="rect">
            <a:avLst/>
          </a:prstGeom>
          <a:solidFill>
            <a:srgbClr val="0A2E73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Program Tables  Tab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3939E6-C4D5-48B7-9787-D32BCE2587E2}"/>
              </a:ext>
            </a:extLst>
          </p:cNvPr>
          <p:cNvSpPr txBox="1"/>
          <p:nvPr/>
        </p:nvSpPr>
        <p:spPr>
          <a:xfrm>
            <a:off x="6195080" y="2209800"/>
            <a:ext cx="2362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are </a:t>
            </a:r>
            <a:r>
              <a:rPr lang="en-US" b="1" dirty="0">
                <a:solidFill>
                  <a:srgbClr val="003399"/>
                </a:solidFill>
              </a:rPr>
              <a:t>194 </a:t>
            </a:r>
            <a:r>
              <a:rPr lang="en-US" dirty="0"/>
              <a:t>projected job openings for non-bachelor’s degree, accounting-related jobs per year in the South Central Coast Region.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are </a:t>
            </a:r>
            <a:r>
              <a:rPr lang="en-US" b="1" dirty="0">
                <a:solidFill>
                  <a:srgbClr val="003399"/>
                </a:solidFill>
              </a:rPr>
              <a:t>251</a:t>
            </a:r>
            <a:r>
              <a:rPr lang="en-US" dirty="0"/>
              <a:t> job openings for people with bachelor’s degrees.</a:t>
            </a:r>
          </a:p>
        </p:txBody>
      </p:sp>
    </p:spTree>
    <p:extLst>
      <p:ext uri="{BB962C8B-B14F-4D97-AF65-F5344CB8AC3E}">
        <p14:creationId xmlns:p14="http://schemas.microsoft.com/office/powerpoint/2010/main" val="209091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1225488" y="282743"/>
            <a:ext cx="7842312" cy="6316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</a:rPr>
              <a:t>Develop Long-Term Pathways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165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31064"/>
            <a:ext cx="9144000" cy="365125"/>
          </a:xfrm>
        </p:spPr>
        <p:txBody>
          <a:bodyPr/>
          <a:lstStyle/>
          <a:p>
            <a:r>
              <a:rPr lang="en-US" dirty="0">
                <a:latin typeface="Calibri"/>
              </a:rPr>
              <a:t>California Community Colleges – Chancellor’s Office  | 114 Colleges  |  72 Districts  |  2.1 Million Students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952500" y="1460574"/>
            <a:ext cx="74295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This information could be used to discuss issues such as:</a:t>
            </a:r>
          </a:p>
          <a:p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Do existing offerings fit into a stackable pathway?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Can short term programs be linked to transfer pathways?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How could the value of ongoing education be communicated to students?</a:t>
            </a:r>
          </a:p>
        </p:txBody>
      </p:sp>
    </p:spTree>
    <p:extLst>
      <p:ext uri="{BB962C8B-B14F-4D97-AF65-F5344CB8AC3E}">
        <p14:creationId xmlns:p14="http://schemas.microsoft.com/office/powerpoint/2010/main" val="246488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9) How does my program fit into the regional context?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Conversations: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1941-4126-4597-8895-D29A2A3BA6C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29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1219200" y="275232"/>
            <a:ext cx="7842312" cy="6316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</a:rPr>
              <a:t>Understand Who Else Offers Programs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31064"/>
            <a:ext cx="9144000" cy="365125"/>
          </a:xfrm>
        </p:spPr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7041AF-7291-4009-B816-9E1AD5878957}"/>
              </a:ext>
            </a:extLst>
          </p:cNvPr>
          <p:cNvSpPr txBox="1"/>
          <p:nvPr/>
        </p:nvSpPr>
        <p:spPr>
          <a:xfrm>
            <a:off x="0" y="5968106"/>
            <a:ext cx="2895600" cy="369332"/>
          </a:xfrm>
          <a:prstGeom prst="rect">
            <a:avLst/>
          </a:prstGeom>
          <a:solidFill>
            <a:srgbClr val="0A2E73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Community College Pipeline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D2D9D0-A1DA-4DCC-976E-AB3EED948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352172"/>
            <a:ext cx="4896612" cy="4800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E51F9D-C6AE-40FC-90CC-345C86E15156}"/>
              </a:ext>
            </a:extLst>
          </p:cNvPr>
          <p:cNvSpPr txBox="1"/>
          <p:nvPr/>
        </p:nvSpPr>
        <p:spPr>
          <a:xfrm>
            <a:off x="381000" y="3072645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3399"/>
                </a:solidFill>
              </a:rPr>
              <a:t>445 &lt; 5,903</a:t>
            </a:r>
          </a:p>
        </p:txBody>
      </p:sp>
    </p:spTree>
    <p:extLst>
      <p:ext uri="{BB962C8B-B14F-4D97-AF65-F5344CB8AC3E}">
        <p14:creationId xmlns:p14="http://schemas.microsoft.com/office/powerpoint/2010/main" val="40091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1225488" y="282743"/>
            <a:ext cx="7842312" cy="6316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</a:rPr>
              <a:t>Understand Who Else Offers Programs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165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31064"/>
            <a:ext cx="9144000" cy="365125"/>
          </a:xfrm>
        </p:spPr>
        <p:txBody>
          <a:bodyPr/>
          <a:lstStyle/>
          <a:p>
            <a:r>
              <a:rPr lang="en-US" dirty="0">
                <a:latin typeface="Calibri"/>
              </a:rPr>
              <a:t>California Community Colleges – Chancellor’s Office  | 114 Colleges  |  72 Districts  |  2.1 Million Students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952500" y="1460574"/>
            <a:ext cx="74295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This information could be used to discuss issues such as:</a:t>
            </a:r>
          </a:p>
          <a:p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Is the region flooding the job market?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How does curriculum at my college relate to offerings at other colleges?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What action could be taken to support swirling students in attaining completion?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66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1) Who are we serving?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Conversations: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1941-4126-4597-8895-D29A2A3BA6C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31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10) Where does this information come from?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Conversations: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1941-4126-4597-8895-D29A2A3BA6C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1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1077036" y="255071"/>
            <a:ext cx="7842312" cy="631657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</a:rPr>
              <a:t>Build Data Literacy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144000" cy="365125"/>
          </a:xfrm>
        </p:spPr>
        <p:txBody>
          <a:bodyPr/>
          <a:lstStyle/>
          <a:p>
            <a:r>
              <a:rPr lang="en-US" dirty="0">
                <a:latin typeface="Calibri"/>
              </a:rPr>
              <a:t>California Community Colleges – Chancellor’s Office  | 114 Colleges  |  72 Districts  |  2.1 Million Students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BFC79C-6CC6-4F44-BB25-3D353FC70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392" y="1417647"/>
            <a:ext cx="4543425" cy="402270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5C8E68F-3F47-4342-ABC2-71A91334C2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269"/>
          <a:stretch/>
        </p:blipFill>
        <p:spPr>
          <a:xfrm>
            <a:off x="5257800" y="2438400"/>
            <a:ext cx="3624269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08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1225488" y="282743"/>
            <a:ext cx="7842312" cy="6316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</a:rPr>
              <a:t>Build Data Literacy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165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31064"/>
            <a:ext cx="9144000" cy="365125"/>
          </a:xfrm>
        </p:spPr>
        <p:txBody>
          <a:bodyPr/>
          <a:lstStyle/>
          <a:p>
            <a:r>
              <a:rPr lang="en-US" dirty="0">
                <a:latin typeface="Calibri"/>
              </a:rPr>
              <a:t>California Community Colleges – Chancellor’s Office  | 114 Colleges  |  72 Districts  |  2.1 Million Students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952500" y="1460574"/>
            <a:ext cx="7239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This information could be used to discuss issues such as: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How should we evaluate and triangulate data sources?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How can we pair qualitative and quantitative information to better interpret results?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How can we move past methodology to discussing results?</a:t>
            </a:r>
          </a:p>
        </p:txBody>
      </p:sp>
    </p:spTree>
    <p:extLst>
      <p:ext uri="{BB962C8B-B14F-4D97-AF65-F5344CB8AC3E}">
        <p14:creationId xmlns:p14="http://schemas.microsoft.com/office/powerpoint/2010/main" val="261465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1225488" y="282743"/>
            <a:ext cx="7842312" cy="6316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</a:rPr>
              <a:t>Clarify Your Current Market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31064"/>
            <a:ext cx="9144000" cy="365125"/>
          </a:xfrm>
        </p:spPr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BC50A9-96C2-46DE-AAFF-CD4ED3F1ADC5}"/>
              </a:ext>
            </a:extLst>
          </p:cNvPr>
          <p:cNvSpPr txBox="1"/>
          <p:nvPr/>
        </p:nvSpPr>
        <p:spPr>
          <a:xfrm>
            <a:off x="0" y="5972312"/>
            <a:ext cx="2057400" cy="369332"/>
          </a:xfrm>
          <a:prstGeom prst="rect">
            <a:avLst/>
          </a:prstGeom>
          <a:solidFill>
            <a:srgbClr val="0A2E73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Program Tables  Tab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08886B-14AC-4259-B2F5-855B9B02D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600200"/>
            <a:ext cx="5753100" cy="391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20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1225488" y="282743"/>
            <a:ext cx="7842312" cy="6316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</a:rPr>
              <a:t>Clarify Your Current Market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165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31064"/>
            <a:ext cx="9144000" cy="365125"/>
          </a:xfrm>
        </p:spPr>
        <p:txBody>
          <a:bodyPr/>
          <a:lstStyle/>
          <a:p>
            <a:r>
              <a:rPr lang="en-US" dirty="0">
                <a:latin typeface="Calibri"/>
              </a:rPr>
              <a:t>California Community Colleges – Chancellor’s Office  | 114 Colleges  |  72 Districts  |  2.1 Million Students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952500" y="1666240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This information could be used to discuss issues such as:</a:t>
            </a:r>
          </a:p>
          <a:p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Where would additional marketing and outreach be fruitful?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How could scheduling be adjusted meet the needs of students?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Does the program content align with the experience level of participants?</a:t>
            </a:r>
          </a:p>
        </p:txBody>
      </p:sp>
    </p:spTree>
    <p:extLst>
      <p:ext uri="{BB962C8B-B14F-4D97-AF65-F5344CB8AC3E}">
        <p14:creationId xmlns:p14="http://schemas.microsoft.com/office/powerpoint/2010/main" val="188182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2) How engaged are students in their first year?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Conversations: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1941-4126-4597-8895-D29A2A3BA6C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17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1066800" y="282743"/>
            <a:ext cx="8001000" cy="6316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</a:rPr>
              <a:t>Understand The Intensity of Course-taking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31064"/>
            <a:ext cx="9144000" cy="365125"/>
          </a:xfrm>
        </p:spPr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1F3DB9-09F8-491F-8253-ED642DAFC0AE}"/>
              </a:ext>
            </a:extLst>
          </p:cNvPr>
          <p:cNvSpPr txBox="1"/>
          <p:nvPr/>
        </p:nvSpPr>
        <p:spPr>
          <a:xfrm>
            <a:off x="0" y="5968106"/>
            <a:ext cx="2209800" cy="369332"/>
          </a:xfrm>
          <a:prstGeom prst="rect">
            <a:avLst/>
          </a:prstGeom>
          <a:solidFill>
            <a:srgbClr val="0A2E73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Guided Pathways Tab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F39E0A-21FC-4045-9AF2-2EE6987849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5255"/>
            <a:ext cx="9144000" cy="318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13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1143000" y="305996"/>
            <a:ext cx="7842312" cy="6316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</a:rPr>
              <a:t>Understand The Intensity of Course-taking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165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31064"/>
            <a:ext cx="9144000" cy="365125"/>
          </a:xfrm>
        </p:spPr>
        <p:txBody>
          <a:bodyPr/>
          <a:lstStyle/>
          <a:p>
            <a:r>
              <a:rPr lang="en-US" dirty="0">
                <a:latin typeface="Calibri"/>
              </a:rPr>
              <a:t>California Community Colleges – Chancellor’s Office  | 114 Colleges  |  72 Districts  |  2.1 Million Students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952500" y="1666240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This information could be used to discuss issues such as:</a:t>
            </a:r>
          </a:p>
          <a:p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Why don’t students enroll full time?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Why don’t students come back for a second term?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How many non-degree-applicable courses are students taking and what is the benefit of these courses?</a:t>
            </a:r>
          </a:p>
        </p:txBody>
      </p:sp>
    </p:spTree>
    <p:extLst>
      <p:ext uri="{BB962C8B-B14F-4D97-AF65-F5344CB8AC3E}">
        <p14:creationId xmlns:p14="http://schemas.microsoft.com/office/powerpoint/2010/main" val="299589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/>
              <a:t>3) Can Students get through transferable math and English in their first year?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Conversations: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Community Colleges – Chancellor’s Office  | 114 Colleges  |  72 Districts  |  2.1 Million Students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1941-4126-4597-8895-D29A2A3BA6C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61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91184</TotalTime>
  <Words>1264</Words>
  <Application>Microsoft Office PowerPoint</Application>
  <PresentationFormat>On-screen Show (4:3)</PresentationFormat>
  <Paragraphs>160</Paragraphs>
  <Slides>32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Adobe Gothic Std B</vt:lpstr>
      <vt:lpstr>SimSun</vt:lpstr>
      <vt:lpstr>Arial</vt:lpstr>
      <vt:lpstr>Calibri</vt:lpstr>
      <vt:lpstr>Office Theme</vt:lpstr>
      <vt:lpstr>PowerPoint Presentation</vt:lpstr>
      <vt:lpstr>LaunchBoard Tabs</vt:lpstr>
      <vt:lpstr>1) Who are we serving?</vt:lpstr>
      <vt:lpstr>PowerPoint Presentation</vt:lpstr>
      <vt:lpstr>PowerPoint Presentation</vt:lpstr>
      <vt:lpstr>2) How engaged are students in their first year?</vt:lpstr>
      <vt:lpstr>PowerPoint Presentation</vt:lpstr>
      <vt:lpstr>PowerPoint Presentation</vt:lpstr>
      <vt:lpstr>3) Can Students get through transferable math and English in their first year? </vt:lpstr>
      <vt:lpstr>PowerPoint Presentation</vt:lpstr>
      <vt:lpstr>PowerPoint Presentation</vt:lpstr>
      <vt:lpstr>4) Do we have strong on-ramps to Transfer for high school Cte students?</vt:lpstr>
      <vt:lpstr>PowerPoint Presentation</vt:lpstr>
      <vt:lpstr>PowerPoint Presentation</vt:lpstr>
      <vt:lpstr>5) Are our students entering a pathway in their first year? </vt:lpstr>
      <vt:lpstr>PowerPoint Presentation</vt:lpstr>
      <vt:lpstr>PowerPoint Presentation</vt:lpstr>
      <vt:lpstr>6) Which pathways are improving earnings?</vt:lpstr>
      <vt:lpstr>PowerPoint Presentation</vt:lpstr>
      <vt:lpstr>PowerPoint Presentation</vt:lpstr>
      <vt:lpstr>7) Where are there equity gaps?</vt:lpstr>
      <vt:lpstr>PowerPoint Presentation</vt:lpstr>
      <vt:lpstr>PowerPoint Presentation</vt:lpstr>
      <vt:lpstr>8) How does my program fit into longer-term pathways?</vt:lpstr>
      <vt:lpstr>PowerPoint Presentation</vt:lpstr>
      <vt:lpstr>PowerPoint Presentation</vt:lpstr>
      <vt:lpstr>9) How does my program fit into the regional context?</vt:lpstr>
      <vt:lpstr>PowerPoint Presentation</vt:lpstr>
      <vt:lpstr>PowerPoint Presentation</vt:lpstr>
      <vt:lpstr>10) Where does this information come from?</vt:lpstr>
      <vt:lpstr>PowerPoint Presentation</vt:lpstr>
      <vt:lpstr>PowerPoint Presentation</vt:lpstr>
    </vt:vector>
  </TitlesOfParts>
  <Company>Chancellor's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College Contribution to Jobs and the Economy</dc:title>
  <dc:creator>Ton-Quinlivan, Van</dc:creator>
  <cp:lastModifiedBy>Kathy Booth</cp:lastModifiedBy>
  <cp:revision>1765</cp:revision>
  <cp:lastPrinted>2016-01-15T00:07:21Z</cp:lastPrinted>
  <dcterms:created xsi:type="dcterms:W3CDTF">2013-09-30T16:52:52Z</dcterms:created>
  <dcterms:modified xsi:type="dcterms:W3CDTF">2018-03-23T20:19:44Z</dcterms:modified>
</cp:coreProperties>
</file>